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49D661-18E6-4F3A-A314-EC4F725D3245}" v="54" dt="2025-05-27T06:21:32.3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670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569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/>
              <a:t>Title:</a:t>
            </a:r>
            <a:r>
              <a:rPr lang="en-US" sz="4800"/>
              <a:t> Stock Price Prediction</a:t>
            </a:r>
            <a:br>
              <a:rPr lang="en-US" sz="4800"/>
            </a:br>
            <a:r>
              <a:rPr lang="en-US" sz="4800" b="1"/>
              <a:t>Subtitle:</a:t>
            </a:r>
            <a:r>
              <a:rPr lang="en-US" sz="4800"/>
              <a:t> Predicting Tomorrow’s Stock Prices with Machine Learning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 flipV="1">
            <a:off x="6280190" y="5503903"/>
            <a:ext cx="7556421" cy="114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263417-489C-3505-C7C6-C75DDD9D8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0341" y="7656394"/>
            <a:ext cx="2530059" cy="509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1240C0-C58F-C5CC-33B5-E949A5581398}"/>
              </a:ext>
            </a:extLst>
          </p:cNvPr>
          <p:cNvSpPr txBox="1"/>
          <p:nvPr/>
        </p:nvSpPr>
        <p:spPr>
          <a:xfrm>
            <a:off x="10579795" y="5520045"/>
            <a:ext cx="3776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Kushagra - (202401100400121)</a:t>
            </a:r>
          </a:p>
          <a:p>
            <a:r>
              <a:rPr lang="en-US" sz="2000" dirty="0">
                <a:solidFill>
                  <a:srgbClr val="00B0F0"/>
                </a:solidFill>
              </a:rPr>
              <a:t>Mahima  - (202401100400116)</a:t>
            </a:r>
          </a:p>
          <a:p>
            <a:r>
              <a:rPr lang="en-US" sz="2000" dirty="0">
                <a:solidFill>
                  <a:srgbClr val="00B0F0"/>
                </a:solidFill>
              </a:rPr>
              <a:t>Mandira - (202401100400119)</a:t>
            </a:r>
          </a:p>
          <a:p>
            <a:r>
              <a:rPr lang="en-US" sz="2000" dirty="0">
                <a:solidFill>
                  <a:srgbClr val="00B0F0"/>
                </a:solidFill>
              </a:rPr>
              <a:t>Naveen  -  (202401100400121)</a:t>
            </a:r>
          </a:p>
          <a:p>
            <a:r>
              <a:rPr lang="en-US" sz="2000" dirty="0">
                <a:solidFill>
                  <a:srgbClr val="00B0F0"/>
                </a:solidFill>
              </a:rPr>
              <a:t>Nidhi     -   (202401100400124)</a:t>
            </a:r>
          </a:p>
          <a:p>
            <a:endParaRPr lang="en-US" sz="2000" dirty="0">
              <a:solidFill>
                <a:srgbClr val="00B0F0"/>
              </a:solidFill>
            </a:endParaRPr>
          </a:p>
          <a:p>
            <a:endParaRPr lang="en-US" sz="2000" dirty="0">
              <a:solidFill>
                <a:srgbClr val="00B0F0"/>
              </a:solidFill>
            </a:endParaRPr>
          </a:p>
          <a:p>
            <a:endParaRPr lang="en-US" sz="2000" dirty="0">
              <a:solidFill>
                <a:srgbClr val="00B0F0"/>
              </a:solidFill>
            </a:endParaRPr>
          </a:p>
          <a:p>
            <a:endParaRPr lang="en-US" sz="2000" dirty="0">
              <a:solidFill>
                <a:srgbClr val="00B0F0"/>
              </a:solidFill>
            </a:endParaRPr>
          </a:p>
          <a:p>
            <a:endParaRPr lang="en-US" sz="20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929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Future Directions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6535341" y="2141934"/>
            <a:ext cx="30480" cy="4994672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38184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1419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184440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22198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Sentiment Analysis</a:t>
            </a:r>
            <a:endParaRPr lang="en-US" sz="2200"/>
          </a:p>
        </p:txBody>
      </p:sp>
      <p:sp>
        <p:nvSpPr>
          <p:cNvPr id="9" name="Text 5"/>
          <p:cNvSpPr/>
          <p:nvPr/>
        </p:nvSpPr>
        <p:spPr>
          <a:xfrm>
            <a:off x="7669411" y="2710220"/>
            <a:ext cx="616719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Incorporate news article sentiment for better insights.</a:t>
            </a:r>
            <a:endParaRPr lang="en-US" sz="1750"/>
          </a:p>
        </p:txBody>
      </p:sp>
      <p:sp>
        <p:nvSpPr>
          <p:cNvPr id="10" name="Shape 6"/>
          <p:cNvSpPr/>
          <p:nvPr/>
        </p:nvSpPr>
        <p:spPr>
          <a:xfrm>
            <a:off x="6760012" y="374392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11" name="Shape 7"/>
          <p:cNvSpPr/>
          <p:nvPr/>
        </p:nvSpPr>
        <p:spPr>
          <a:xfrm>
            <a:off x="6280190" y="35040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3546515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69411" y="35818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Deep Learning</a:t>
            </a:r>
            <a:endParaRPr lang="en-US" sz="2200"/>
          </a:p>
        </p:txBody>
      </p:sp>
      <p:sp>
        <p:nvSpPr>
          <p:cNvPr id="14" name="Text 9"/>
          <p:cNvSpPr/>
          <p:nvPr/>
        </p:nvSpPr>
        <p:spPr>
          <a:xfrm>
            <a:off x="7669411" y="4072295"/>
            <a:ext cx="616719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LSTMs for enhanced time series forecasting.</a:t>
            </a:r>
            <a:endParaRPr lang="en-US" sz="1750"/>
          </a:p>
        </p:txBody>
      </p:sp>
      <p:sp>
        <p:nvSpPr>
          <p:cNvPr id="15" name="Shape 10"/>
          <p:cNvSpPr/>
          <p:nvPr/>
        </p:nvSpPr>
        <p:spPr>
          <a:xfrm>
            <a:off x="6760012" y="510599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16" name="Shape 11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4908590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69411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Expand Scope</a:t>
            </a:r>
            <a:endParaRPr lang="en-US" sz="2200"/>
          </a:p>
        </p:txBody>
      </p:sp>
      <p:sp>
        <p:nvSpPr>
          <p:cNvPr id="19" name="Text 13"/>
          <p:cNvSpPr/>
          <p:nvPr/>
        </p:nvSpPr>
        <p:spPr>
          <a:xfrm>
            <a:off x="7669411" y="5434370"/>
            <a:ext cx="616719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 models to multiple stocks and sectors.</a:t>
            </a:r>
            <a:endParaRPr lang="en-US" sz="1750"/>
          </a:p>
        </p:txBody>
      </p:sp>
      <p:sp>
        <p:nvSpPr>
          <p:cNvPr id="20" name="Shape 14"/>
          <p:cNvSpPr/>
          <p:nvPr/>
        </p:nvSpPr>
        <p:spPr>
          <a:xfrm>
            <a:off x="6760012" y="646807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21" name="Shape 15"/>
          <p:cNvSpPr/>
          <p:nvPr/>
        </p:nvSpPr>
        <p:spPr>
          <a:xfrm>
            <a:off x="6280190" y="62281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260" y="6270665"/>
            <a:ext cx="340162" cy="42529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669411" y="63060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Live Deployment</a:t>
            </a:r>
            <a:endParaRPr lang="en-US" sz="2200"/>
          </a:p>
        </p:txBody>
      </p:sp>
      <p:sp>
        <p:nvSpPr>
          <p:cNvPr id="24" name="Text 17"/>
          <p:cNvSpPr/>
          <p:nvPr/>
        </p:nvSpPr>
        <p:spPr>
          <a:xfrm>
            <a:off x="7669411" y="6796445"/>
            <a:ext cx="616719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model in a paper trading environment.</a:t>
            </a:r>
            <a:endParaRPr lang="en-US" sz="175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C883965-611F-F683-187C-D9D8E4B3C4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00341" y="7560860"/>
            <a:ext cx="2530059" cy="5855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48941" y="3606046"/>
            <a:ext cx="68178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/>
              <a:t>What is This Project About?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93790" y="49215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964073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4999434"/>
            <a:ext cx="5215582" cy="966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/>
          </a:p>
        </p:txBody>
      </p:sp>
      <p:sp>
        <p:nvSpPr>
          <p:cNvPr id="7" name="Text 3"/>
          <p:cNvSpPr/>
          <p:nvPr/>
        </p:nvSpPr>
        <p:spPr>
          <a:xfrm>
            <a:off x="1530905" y="4964073"/>
            <a:ext cx="5328990" cy="865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/>
              <a:t>In this project, I tried to </a:t>
            </a:r>
            <a:r>
              <a:rPr lang="en-US" sz="2000" b="1"/>
              <a:t>predict tomorrow’s stock prices 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2000" b="1"/>
              <a:t>Using past data.</a:t>
            </a:r>
            <a:endParaRPr lang="en-US" sz="2000"/>
          </a:p>
        </p:txBody>
      </p:sp>
      <p:sp>
        <p:nvSpPr>
          <p:cNvPr id="8" name="Shape 4"/>
          <p:cNvSpPr/>
          <p:nvPr/>
        </p:nvSpPr>
        <p:spPr>
          <a:xfrm>
            <a:off x="7428667" y="49669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074" y="4964073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94119" y="4999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/>
              <a:t>I used machine learning (regression) to do this</a:t>
            </a:r>
          </a:p>
        </p:txBody>
      </p:sp>
      <p:sp>
        <p:nvSpPr>
          <p:cNvPr id="11" name="Text 6"/>
          <p:cNvSpPr/>
          <p:nvPr/>
        </p:nvSpPr>
        <p:spPr>
          <a:xfrm>
            <a:off x="8208049" y="4999434"/>
            <a:ext cx="5642610" cy="830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sp>
        <p:nvSpPr>
          <p:cNvPr id="12" name="Shape 7"/>
          <p:cNvSpPr/>
          <p:nvPr/>
        </p:nvSpPr>
        <p:spPr>
          <a:xfrm>
            <a:off x="793790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6326148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361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/>
          </a:p>
        </p:txBody>
      </p:sp>
      <p:sp>
        <p:nvSpPr>
          <p:cNvPr id="15" name="Text 9"/>
          <p:cNvSpPr/>
          <p:nvPr/>
        </p:nvSpPr>
        <p:spPr>
          <a:xfrm>
            <a:off x="1530906" y="6326148"/>
            <a:ext cx="5642610" cy="865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/>
              <a:t>This can help investors or traders make better decisions.</a:t>
            </a:r>
          </a:p>
        </p:txBody>
      </p:sp>
      <p:sp>
        <p:nvSpPr>
          <p:cNvPr id="16" name="Shape 10"/>
          <p:cNvSpPr/>
          <p:nvPr/>
        </p:nvSpPr>
        <p:spPr>
          <a:xfrm>
            <a:off x="7457003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074" y="6326148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250792" y="6580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/>
          </a:p>
        </p:txBody>
      </p:sp>
      <p:sp>
        <p:nvSpPr>
          <p:cNvPr id="19" name="Text 12"/>
          <p:cNvSpPr/>
          <p:nvPr/>
        </p:nvSpPr>
        <p:spPr>
          <a:xfrm>
            <a:off x="8194119" y="6361509"/>
            <a:ext cx="5642610" cy="830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00"/>
              <a:t>📈 </a:t>
            </a:r>
            <a:r>
              <a:rPr lang="en-US" sz="2000" b="1"/>
              <a:t>It’s also a great way to learn how machine learning works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2000"/>
              <a:t>In real world finance.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4328C6B-DEC0-5FAC-CB6F-DA2621163E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1397" y="7506269"/>
            <a:ext cx="2530059" cy="6955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17843"/>
            <a:ext cx="84774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/>
              <a:t>What I Wanted to Do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93790" y="5528667"/>
            <a:ext cx="3005495" cy="226814"/>
          </a:xfrm>
          <a:prstGeom prst="roundRect">
            <a:avLst>
              <a:gd name="adj" fmla="val 4200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5932526"/>
            <a:ext cx="2835116" cy="1137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/>
              <a:t>Use past prices to predict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/>
              <a:t>What the price will be the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/>
              <a:t>Next day.</a:t>
            </a:r>
          </a:p>
        </p:txBody>
      </p:sp>
      <p:sp>
        <p:nvSpPr>
          <p:cNvPr id="6" name="Text 3"/>
          <p:cNvSpPr/>
          <p:nvPr/>
        </p:nvSpPr>
        <p:spPr>
          <a:xfrm>
            <a:off x="793790" y="6095643"/>
            <a:ext cx="3005495" cy="1510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sp>
        <p:nvSpPr>
          <p:cNvPr id="7" name="Shape 4"/>
          <p:cNvSpPr/>
          <p:nvPr/>
        </p:nvSpPr>
        <p:spPr>
          <a:xfrm>
            <a:off x="5812393" y="5235091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812393" y="5755361"/>
            <a:ext cx="15024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Show trends using graphs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 and charts.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>
          <a:xfrm>
            <a:off x="4139446" y="6245781"/>
            <a:ext cx="300561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sp>
        <p:nvSpPr>
          <p:cNvPr id="10" name="Shape 7"/>
          <p:cNvSpPr/>
          <p:nvPr/>
        </p:nvSpPr>
        <p:spPr>
          <a:xfrm>
            <a:off x="10490716" y="4829651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 flipH="1">
            <a:off x="10490716" y="5415081"/>
            <a:ext cx="169901" cy="680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Check how accurate the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 model is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>
          <a:xfrm>
            <a:off x="7485221" y="5905500"/>
            <a:ext cx="300561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sp>
        <p:nvSpPr>
          <p:cNvPr id="14" name="Text 11"/>
          <p:cNvSpPr/>
          <p:nvPr/>
        </p:nvSpPr>
        <p:spPr>
          <a:xfrm>
            <a:off x="10830997" y="50749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/>
          </a:p>
        </p:txBody>
      </p:sp>
      <p:sp>
        <p:nvSpPr>
          <p:cNvPr id="15" name="Text 12"/>
          <p:cNvSpPr/>
          <p:nvPr/>
        </p:nvSpPr>
        <p:spPr>
          <a:xfrm>
            <a:off x="10830997" y="5565338"/>
            <a:ext cx="300561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FDEEE90D-FA0C-B642-07C0-BBFFED477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Show trends using graphs and charts.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3691770-D602-4053-82B2-A72189B19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9463" y="7644883"/>
            <a:ext cx="2210937" cy="5847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98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IN" sz="4800"/>
              <a:t>About the Data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93790" y="4828818"/>
            <a:ext cx="4196358" cy="2456021"/>
          </a:xfrm>
          <a:prstGeom prst="roundRect">
            <a:avLst>
              <a:gd name="adj" fmla="val 387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0632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I used </a:t>
            </a:r>
            <a:r>
              <a:rPr lang="en-US" sz="2400" b="1"/>
              <a:t>NIFTY50 stock data</a:t>
            </a:r>
            <a:r>
              <a:rPr lang="en-US" sz="2400"/>
              <a:t> from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 Kaggle</a:t>
            </a:r>
            <a:endParaRPr lang="en-US" sz="2200"/>
          </a:p>
        </p:txBody>
      </p:sp>
      <p:sp>
        <p:nvSpPr>
          <p:cNvPr id="7" name="Text 4"/>
          <p:cNvSpPr/>
          <p:nvPr/>
        </p:nvSpPr>
        <p:spPr>
          <a:xfrm>
            <a:off x="1028224" y="5063252"/>
            <a:ext cx="3727490" cy="1987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50"/>
              </a:lnSpc>
              <a:buSzPct val="100000"/>
            </a:pPr>
            <a:endParaRPr lang="en-US" sz="1750"/>
          </a:p>
        </p:txBody>
      </p:sp>
      <p:sp>
        <p:nvSpPr>
          <p:cNvPr id="8" name="Shape 5"/>
          <p:cNvSpPr/>
          <p:nvPr/>
        </p:nvSpPr>
        <p:spPr>
          <a:xfrm>
            <a:off x="5216962" y="4828818"/>
            <a:ext cx="4196358" cy="2456021"/>
          </a:xfrm>
          <a:prstGeom prst="roundRect">
            <a:avLst>
              <a:gd name="adj" fmla="val 387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51396" y="50632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It contains daily prices from </a:t>
            </a:r>
            <a:r>
              <a:rPr lang="en-US" sz="2400" b="1"/>
              <a:t>50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 b="1"/>
              <a:t> companies</a:t>
            </a:r>
            <a:r>
              <a:rPr lang="en-US" sz="2400"/>
              <a:t> (2008–2020).</a:t>
            </a:r>
            <a:endParaRPr lang="en-US" sz="2200"/>
          </a:p>
        </p:txBody>
      </p:sp>
      <p:sp>
        <p:nvSpPr>
          <p:cNvPr id="10" name="Text 7"/>
          <p:cNvSpPr/>
          <p:nvPr/>
        </p:nvSpPr>
        <p:spPr>
          <a:xfrm>
            <a:off x="5451396" y="5553670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sp>
        <p:nvSpPr>
          <p:cNvPr id="11" name="Shape 8"/>
          <p:cNvSpPr/>
          <p:nvPr/>
        </p:nvSpPr>
        <p:spPr>
          <a:xfrm>
            <a:off x="9640133" y="4828818"/>
            <a:ext cx="4196358" cy="2456021"/>
          </a:xfrm>
          <a:prstGeom prst="roundRect">
            <a:avLst>
              <a:gd name="adj" fmla="val 387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74568" y="5063252"/>
            <a:ext cx="28632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Includes details like </a:t>
            </a:r>
            <a:r>
              <a:rPr lang="en-US" sz="2400" b="1"/>
              <a:t>Open, High,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 b="1"/>
              <a:t> Low, Close, Volume</a:t>
            </a:r>
            <a:r>
              <a:rPr lang="en-US" sz="2400"/>
              <a:t>.</a:t>
            </a:r>
            <a:endParaRPr lang="en-US" sz="2200"/>
          </a:p>
        </p:txBody>
      </p:sp>
      <p:sp>
        <p:nvSpPr>
          <p:cNvPr id="13" name="Text 10"/>
          <p:cNvSpPr/>
          <p:nvPr/>
        </p:nvSpPr>
        <p:spPr>
          <a:xfrm>
            <a:off x="9874568" y="5553670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3F6DCA52-8A99-284B-4A94-0AF3BEA36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 used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NIFTY50 stock data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from Kaggle.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2230EF-5DB9-852F-8C18-D20C16F00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0341" y="7683690"/>
            <a:ext cx="2530059" cy="5459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15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IN" sz="4800"/>
              <a:t>Getting the Data Ready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76045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4208" y="2554248"/>
            <a:ext cx="2565798" cy="1020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 Removed missing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 values and cleaned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 the data.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6280190" y="3044666"/>
            <a:ext cx="232981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176045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657509" y="2554247"/>
            <a:ext cx="2565799" cy="117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Created a new column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 for </a:t>
            </a:r>
            <a:r>
              <a:rPr lang="en-US" sz="2400" b="1"/>
              <a:t>next day’s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 b="1"/>
              <a:t> closing price</a:t>
            </a:r>
            <a:endParaRPr lang="en-US" sz="2200"/>
          </a:p>
        </p:txBody>
      </p:sp>
      <p:sp>
        <p:nvSpPr>
          <p:cNvPr id="9" name="Text 4"/>
          <p:cNvSpPr/>
          <p:nvPr/>
        </p:nvSpPr>
        <p:spPr>
          <a:xfrm>
            <a:off x="8893493" y="3044666"/>
            <a:ext cx="232981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90283" y="176045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790283" y="2554248"/>
            <a:ext cx="2840117" cy="1020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Split data into training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 and testing sets.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>
          <a:xfrm>
            <a:off x="11742779" y="3135392"/>
            <a:ext cx="232981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4518779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62199" y="5312569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Scaled values to improve model results.</a:t>
            </a:r>
            <a:endParaRPr lang="en-US" sz="2200"/>
          </a:p>
        </p:txBody>
      </p:sp>
      <p:sp>
        <p:nvSpPr>
          <p:cNvPr id="15" name="Text 8"/>
          <p:cNvSpPr/>
          <p:nvPr/>
        </p:nvSpPr>
        <p:spPr>
          <a:xfrm>
            <a:off x="6280190" y="6157317"/>
            <a:ext cx="2329815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B6E443-A596-1FD3-55FD-69FE90E15D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73771" y="7615451"/>
            <a:ext cx="2530059" cy="5255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872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Training and Validation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I first used </a:t>
            </a:r>
            <a:r>
              <a:rPr lang="en-US" sz="2400" b="1"/>
              <a:t>Linear Regression</a:t>
            </a:r>
            <a:r>
              <a:rPr lang="en-US" sz="2400"/>
              <a:t> (simple model).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407818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/>
              <a:t>Then I tried better models like:</a:t>
            </a:r>
          </a:p>
          <a:p>
            <a:r>
              <a:rPr lang="en-US" sz="2400"/>
              <a:t>1] Random forest</a:t>
            </a:r>
          </a:p>
          <a:p>
            <a:r>
              <a:rPr lang="en-US" sz="2400"/>
              <a:t>2] XG Boost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30790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/>
              <a:t>Compared them to see which one works best.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178E2A6-A923-A23E-D8CC-0ED89E13DC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0118" y="7763891"/>
            <a:ext cx="2530059" cy="3401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880" y="443032"/>
            <a:ext cx="5136118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Results: Model Performance</a:t>
            </a:r>
            <a:endParaRPr lang="en-US" sz="3150"/>
          </a:p>
        </p:txBody>
      </p:sp>
      <p:sp>
        <p:nvSpPr>
          <p:cNvPr id="4" name="Text 1"/>
          <p:cNvSpPr/>
          <p:nvPr/>
        </p:nvSpPr>
        <p:spPr>
          <a:xfrm>
            <a:off x="563880" y="9011245"/>
            <a:ext cx="13502640" cy="241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XGBoost achieved the best RMSE of 4.70. Lagged prices and volume were the most important features driving predictions.</a:t>
            </a:r>
            <a:endParaRPr lang="en-US" sz="12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228A42-2282-6319-620A-FE79DFB86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46095"/>
            <a:ext cx="68870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Visualization of Predictions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4299109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plot illustrates predicted versus actual prices. This helps assess model fit visually.</a:t>
            </a:r>
            <a:endParaRPr lang="en-US" sz="1750"/>
          </a:p>
        </p:txBody>
      </p:sp>
      <p:sp>
        <p:nvSpPr>
          <p:cNvPr id="4" name="Text 2"/>
          <p:cNvSpPr/>
          <p:nvPr/>
        </p:nvSpPr>
        <p:spPr>
          <a:xfrm>
            <a:off x="7599521" y="4299109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Residual analysis confirmed no heteroscedasticity. It indicated good normality.</a:t>
            </a:r>
            <a:endParaRPr lang="en-US" sz="17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CBFBB7-E5C8-F1E6-BD39-DEC1E3634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0341" y="7670042"/>
            <a:ext cx="2530059" cy="4777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4601"/>
            <a:ext cx="69653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Limitations and Challenges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3687008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Stock market volatility and unpredictability are inherent challenges.</a:t>
            </a:r>
            <a:endParaRPr lang="en-US" sz="1750"/>
          </a:p>
        </p:txBody>
      </p:sp>
      <p:sp>
        <p:nvSpPr>
          <p:cNvPr id="4" name="Text 2"/>
          <p:cNvSpPr/>
          <p:nvPr/>
        </p:nvSpPr>
        <p:spPr>
          <a:xfrm>
            <a:off x="793790" y="4106466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Risk of overfitting to historical data remains a concern.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>
          <a:xfrm>
            <a:off x="793790" y="4525923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selection bias can skew model outcomes.</a:t>
            </a:r>
            <a:endParaRPr lang="en-US" sz="1750"/>
          </a:p>
        </p:txBody>
      </p:sp>
      <p:sp>
        <p:nvSpPr>
          <p:cNvPr id="6" name="Text 4"/>
          <p:cNvSpPr/>
          <p:nvPr/>
        </p:nvSpPr>
        <p:spPr>
          <a:xfrm>
            <a:off x="793790" y="4945380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Real-world transaction costs are not modeled.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793790" y="5364837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Market impact is also outside current scope.</a:t>
            </a:r>
            <a:endParaRPr lang="en-US" sz="17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BCCE63-FDE5-FE63-B93B-6F0DBD5C8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0341" y="7683690"/>
            <a:ext cx="2530059" cy="5459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411</Words>
  <Application>Microsoft Office PowerPoint</Application>
  <PresentationFormat>Custom</PresentationFormat>
  <Paragraphs>79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Roboto</vt:lpstr>
      <vt:lpstr>Host Grotesk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Naveen kumar</cp:lastModifiedBy>
  <cp:revision>5</cp:revision>
  <dcterms:created xsi:type="dcterms:W3CDTF">2025-05-27T04:59:31Z</dcterms:created>
  <dcterms:modified xsi:type="dcterms:W3CDTF">2025-05-27T09:15:42Z</dcterms:modified>
</cp:coreProperties>
</file>